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Merriweather" panose="00000500000000000000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151A"/>
    <a:srgbClr val="091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5338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041684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IoT-Based Fire Alert System using ESP32 and Blynk IoT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4725710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Presented by: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Atharva Tripathi</a:t>
            </a:r>
          </a:p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Anshika Pandey</a:t>
            </a:r>
            <a:endParaRPr lang="en-US" sz="1900" dirty="0"/>
          </a:p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Harshit Gautam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Deeksha Rawat</a:t>
            </a:r>
          </a:p>
        </p:txBody>
      </p:sp>
      <p:sp>
        <p:nvSpPr>
          <p:cNvPr id="5" name="Text 2"/>
          <p:cNvSpPr/>
          <p:nvPr/>
        </p:nvSpPr>
        <p:spPr>
          <a:xfrm>
            <a:off x="6428257" y="7446683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Department of Engineering, Babu Banarasi Das University</a:t>
            </a:r>
            <a:endParaRPr lang="en-US" sz="19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A1D671-F2C7-EE51-8089-35C5919460A9}"/>
              </a:ext>
            </a:extLst>
          </p:cNvPr>
          <p:cNvSpPr/>
          <p:nvPr/>
        </p:nvSpPr>
        <p:spPr>
          <a:xfrm>
            <a:off x="12745844" y="7716644"/>
            <a:ext cx="1795346" cy="394811"/>
          </a:xfrm>
          <a:prstGeom prst="rect">
            <a:avLst/>
          </a:prstGeom>
          <a:solidFill>
            <a:srgbClr val="09151A"/>
          </a:solidFill>
          <a:ln>
            <a:solidFill>
              <a:srgbClr val="09151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699373"/>
            <a:ext cx="7416403" cy="1233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Conclusion: An Effective Foundation for Smart Safety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350198" y="2229445"/>
            <a:ext cx="7416403" cy="1703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700"/>
              </a:lnSpc>
              <a:buNone/>
            </a:pPr>
            <a:r>
              <a:rPr lang="en-US" sz="53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Early Detection.</a:t>
            </a:r>
            <a:r>
              <a:rPr lang="en-US" sz="5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Instant Action.</a:t>
            </a:r>
            <a:endParaRPr lang="en-US" sz="5350" dirty="0"/>
          </a:p>
        </p:txBody>
      </p:sp>
      <p:sp>
        <p:nvSpPr>
          <p:cNvPr id="5" name="Text 2"/>
          <p:cNvSpPr/>
          <p:nvPr/>
        </p:nvSpPr>
        <p:spPr>
          <a:xfrm>
            <a:off x="6350198" y="4228624"/>
            <a:ext cx="7416403" cy="947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IoT-based Fire Alert System successfully leverages the power of the ESP32 and the Blynk platform to deliver crucial early fire detection and immediate mobile alerts.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350198" y="5398651"/>
            <a:ext cx="7416403" cy="2131457"/>
          </a:xfrm>
          <a:prstGeom prst="roundRect">
            <a:avLst>
              <a:gd name="adj" fmla="val 5148"/>
            </a:avLst>
          </a:prstGeom>
          <a:solidFill>
            <a:srgbClr val="09151A">
              <a:alpha val="95000"/>
            </a:srgbClr>
          </a:solidFill>
          <a:ln w="22860">
            <a:solidFill>
              <a:srgbClr val="194A99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327338" y="5398651"/>
            <a:ext cx="91440" cy="2131457"/>
          </a:xfrm>
          <a:prstGeom prst="roundRect">
            <a:avLst>
              <a:gd name="adj" fmla="val 90699"/>
            </a:avLst>
          </a:prstGeom>
          <a:solidFill>
            <a:srgbClr val="609DFF"/>
          </a:solidFill>
          <a:ln/>
        </p:spPr>
      </p:sp>
      <p:sp>
        <p:nvSpPr>
          <p:cNvPr id="8" name="Text 5"/>
          <p:cNvSpPr/>
          <p:nvPr/>
        </p:nvSpPr>
        <p:spPr>
          <a:xfrm>
            <a:off x="6639044" y="5618917"/>
            <a:ext cx="2620328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Future Enhancements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639044" y="6045875"/>
            <a:ext cx="6907292" cy="1263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system is highly extensible. Future iterations could integrate additional sensors (e.g., MQ-2 for smoke/gas, DHT11 for temperature) and introduce machine learning models to reduce false alarms and increase overall reliability.</a:t>
            </a:r>
            <a:endParaRPr lang="en-US" sz="15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81E8FD-A66F-74B0-2F64-52F35B636D5F}"/>
              </a:ext>
            </a:extLst>
          </p:cNvPr>
          <p:cNvSpPr/>
          <p:nvPr/>
        </p:nvSpPr>
        <p:spPr>
          <a:xfrm>
            <a:off x="12565028" y="7705492"/>
            <a:ext cx="1962615" cy="426959"/>
          </a:xfrm>
          <a:prstGeom prst="rect">
            <a:avLst/>
          </a:prstGeom>
          <a:solidFill>
            <a:srgbClr val="09151B"/>
          </a:solidFill>
          <a:ln>
            <a:solidFill>
              <a:srgbClr val="09151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357193"/>
            <a:ext cx="12902803" cy="1311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Introduction: Mitigating Fire Risks with Real-Time IoT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863798" y="3171706"/>
            <a:ext cx="6866215" cy="1006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Fire accidents result in significant loss of life and property globally. Traditional systems often rely on localized alarms, which may not offer remote notification.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1178481" y="4414599"/>
            <a:ext cx="6551533" cy="1342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project develops a cost-effective, real-time IoT-based fire detection system utilizing the ESP32 microcontroller, a flame sensor, and the Blynk IoT cloud platform for instant mobile notifications.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863798" y="4414599"/>
            <a:ext cx="22860" cy="1342549"/>
          </a:xfrm>
          <a:prstGeom prst="rect">
            <a:avLst/>
          </a:prstGeom>
          <a:solidFill>
            <a:srgbClr val="609DF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218" y="3182541"/>
            <a:ext cx="2517577" cy="2517577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5553" y="3182541"/>
            <a:ext cx="2517577" cy="2517577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>
            <a:off x="863798" y="6333951"/>
            <a:ext cx="12902803" cy="33814"/>
          </a:xfrm>
          <a:prstGeom prst="rect">
            <a:avLst/>
          </a:prstGeom>
          <a:solidFill>
            <a:srgbClr val="E2E6E9">
              <a:alpha val="50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863798" y="6603683"/>
            <a:ext cx="12902803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solution focuses on proactive alerting to minimize reaction time during fire incidents.</a:t>
            </a:r>
            <a:endParaRPr lang="en-US" sz="13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CF0564-D70A-2A48-926B-81D5B40B3E32}"/>
              </a:ext>
            </a:extLst>
          </p:cNvPr>
          <p:cNvSpPr/>
          <p:nvPr/>
        </p:nvSpPr>
        <p:spPr>
          <a:xfrm>
            <a:off x="12723541" y="7683190"/>
            <a:ext cx="1784196" cy="512596"/>
          </a:xfrm>
          <a:prstGeom prst="rect">
            <a:avLst/>
          </a:prstGeom>
          <a:solidFill>
            <a:srgbClr val="09151A"/>
          </a:solidFill>
          <a:ln>
            <a:solidFill>
              <a:srgbClr val="09151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24758"/>
            <a:ext cx="7839075" cy="694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Core Objectives of the System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863798" y="2396371"/>
            <a:ext cx="6340316" cy="2354342"/>
          </a:xfrm>
          <a:prstGeom prst="roundRect">
            <a:avLst>
              <a:gd name="adj" fmla="val 6214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863798" y="2365891"/>
            <a:ext cx="6340316" cy="121920"/>
          </a:xfrm>
          <a:prstGeom prst="roundRect">
            <a:avLst>
              <a:gd name="adj" fmla="val 76528"/>
            </a:avLst>
          </a:prstGeom>
          <a:solidFill>
            <a:srgbClr val="609DFF"/>
          </a:solidFill>
          <a:ln/>
        </p:spPr>
      </p:sp>
      <p:sp>
        <p:nvSpPr>
          <p:cNvPr id="5" name="Shape 3"/>
          <p:cNvSpPr/>
          <p:nvPr/>
        </p:nvSpPr>
        <p:spPr>
          <a:xfrm>
            <a:off x="3700760" y="2063234"/>
            <a:ext cx="666393" cy="666393"/>
          </a:xfrm>
          <a:prstGeom prst="roundRect">
            <a:avLst>
              <a:gd name="adj" fmla="val 137216"/>
            </a:avLst>
          </a:prstGeom>
          <a:solidFill>
            <a:srgbClr val="609DF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0666" y="2229803"/>
            <a:ext cx="266462" cy="33313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116330" y="2951678"/>
            <a:ext cx="291560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Instant Fire Detection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116330" y="3431977"/>
            <a:ext cx="5835253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 a reliable flame sensor module to instantly detect the presence of fire based on infrared light.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426166" y="2396371"/>
            <a:ext cx="6340435" cy="2354342"/>
          </a:xfrm>
          <a:prstGeom prst="roundRect">
            <a:avLst>
              <a:gd name="adj" fmla="val 6214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7426166" y="2365891"/>
            <a:ext cx="6340435" cy="121920"/>
          </a:xfrm>
          <a:prstGeom prst="roundRect">
            <a:avLst>
              <a:gd name="adj" fmla="val 76528"/>
            </a:avLst>
          </a:prstGeom>
          <a:solidFill>
            <a:srgbClr val="609DFF"/>
          </a:solidFill>
          <a:ln/>
        </p:spPr>
      </p:sp>
      <p:sp>
        <p:nvSpPr>
          <p:cNvPr id="11" name="Shape 8"/>
          <p:cNvSpPr/>
          <p:nvPr/>
        </p:nvSpPr>
        <p:spPr>
          <a:xfrm>
            <a:off x="10263128" y="2063234"/>
            <a:ext cx="666393" cy="666393"/>
          </a:xfrm>
          <a:prstGeom prst="roundRect">
            <a:avLst>
              <a:gd name="adj" fmla="val 137216"/>
            </a:avLst>
          </a:prstGeom>
          <a:solidFill>
            <a:srgbClr val="609DFF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3034" y="2229803"/>
            <a:ext cx="266462" cy="333137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678698" y="2951678"/>
            <a:ext cx="317087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Real-time Mobile Alerts</a:t>
            </a:r>
            <a:endParaRPr lang="en-US" sz="2150" dirty="0"/>
          </a:p>
        </p:txBody>
      </p:sp>
      <p:sp>
        <p:nvSpPr>
          <p:cNvPr id="14" name="Text 10"/>
          <p:cNvSpPr/>
          <p:nvPr/>
        </p:nvSpPr>
        <p:spPr>
          <a:xfrm>
            <a:off x="7678698" y="3431977"/>
            <a:ext cx="5835372" cy="1066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Send instant, critical alerts directly to the user's smartphone via the highly effective Blynk IoT platform.</a:t>
            </a:r>
            <a:endParaRPr lang="en-US" sz="1700" dirty="0"/>
          </a:p>
        </p:txBody>
      </p:sp>
      <p:sp>
        <p:nvSpPr>
          <p:cNvPr id="15" name="Shape 11"/>
          <p:cNvSpPr/>
          <p:nvPr/>
        </p:nvSpPr>
        <p:spPr>
          <a:xfrm>
            <a:off x="863798" y="5305901"/>
            <a:ext cx="6340316" cy="1998940"/>
          </a:xfrm>
          <a:prstGeom prst="roundRect">
            <a:avLst>
              <a:gd name="adj" fmla="val 7319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16" name="Shape 12"/>
          <p:cNvSpPr/>
          <p:nvPr/>
        </p:nvSpPr>
        <p:spPr>
          <a:xfrm>
            <a:off x="863798" y="5275421"/>
            <a:ext cx="6340316" cy="121920"/>
          </a:xfrm>
          <a:prstGeom prst="roundRect">
            <a:avLst>
              <a:gd name="adj" fmla="val 76528"/>
            </a:avLst>
          </a:prstGeom>
          <a:solidFill>
            <a:srgbClr val="609DFF"/>
          </a:solidFill>
          <a:ln/>
        </p:spPr>
      </p:sp>
      <p:sp>
        <p:nvSpPr>
          <p:cNvPr id="17" name="Shape 13"/>
          <p:cNvSpPr/>
          <p:nvPr/>
        </p:nvSpPr>
        <p:spPr>
          <a:xfrm>
            <a:off x="3700760" y="4972764"/>
            <a:ext cx="666393" cy="666393"/>
          </a:xfrm>
          <a:prstGeom prst="roundRect">
            <a:avLst>
              <a:gd name="adj" fmla="val 137216"/>
            </a:avLst>
          </a:prstGeom>
          <a:solidFill>
            <a:srgbClr val="609DFF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0666" y="5139333"/>
            <a:ext cx="266462" cy="333137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116330" y="5861209"/>
            <a:ext cx="4021455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Local Auditory &amp; Visual Alarm</a:t>
            </a:r>
            <a:endParaRPr lang="en-US" sz="2150" dirty="0"/>
          </a:p>
        </p:txBody>
      </p:sp>
      <p:sp>
        <p:nvSpPr>
          <p:cNvPr id="20" name="Text 15"/>
          <p:cNvSpPr/>
          <p:nvPr/>
        </p:nvSpPr>
        <p:spPr>
          <a:xfrm>
            <a:off x="1116330" y="6341507"/>
            <a:ext cx="5835253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Activate a high-volume buzzer and a bright LED automatically upon detection to alert people nearby.</a:t>
            </a:r>
            <a:endParaRPr lang="en-US" sz="1700" dirty="0"/>
          </a:p>
        </p:txBody>
      </p:sp>
      <p:sp>
        <p:nvSpPr>
          <p:cNvPr id="21" name="Shape 16"/>
          <p:cNvSpPr/>
          <p:nvPr/>
        </p:nvSpPr>
        <p:spPr>
          <a:xfrm>
            <a:off x="7426166" y="5305901"/>
            <a:ext cx="6340435" cy="1998940"/>
          </a:xfrm>
          <a:prstGeom prst="roundRect">
            <a:avLst>
              <a:gd name="adj" fmla="val 7319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22" name="Shape 17"/>
          <p:cNvSpPr/>
          <p:nvPr/>
        </p:nvSpPr>
        <p:spPr>
          <a:xfrm>
            <a:off x="7426166" y="5275421"/>
            <a:ext cx="6340435" cy="121920"/>
          </a:xfrm>
          <a:prstGeom prst="roundRect">
            <a:avLst>
              <a:gd name="adj" fmla="val 76528"/>
            </a:avLst>
          </a:prstGeom>
          <a:solidFill>
            <a:srgbClr val="609DFF"/>
          </a:solidFill>
          <a:ln/>
        </p:spPr>
      </p:sp>
      <p:sp>
        <p:nvSpPr>
          <p:cNvPr id="23" name="Shape 18"/>
          <p:cNvSpPr/>
          <p:nvPr/>
        </p:nvSpPr>
        <p:spPr>
          <a:xfrm>
            <a:off x="10263128" y="4972764"/>
            <a:ext cx="666393" cy="666393"/>
          </a:xfrm>
          <a:prstGeom prst="roundRect">
            <a:avLst>
              <a:gd name="adj" fmla="val 137216"/>
            </a:avLst>
          </a:prstGeom>
          <a:solidFill>
            <a:srgbClr val="609DFF"/>
          </a:solidFill>
          <a:ln/>
        </p:spPr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63034" y="5139333"/>
            <a:ext cx="266462" cy="333137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7678698" y="5861209"/>
            <a:ext cx="3288744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Scalable &amp; Cost-Effective</a:t>
            </a:r>
            <a:endParaRPr lang="en-US" sz="2150" dirty="0"/>
          </a:p>
        </p:txBody>
      </p:sp>
      <p:sp>
        <p:nvSpPr>
          <p:cNvPr id="26" name="Text 20"/>
          <p:cNvSpPr/>
          <p:nvPr/>
        </p:nvSpPr>
        <p:spPr>
          <a:xfrm>
            <a:off x="7678698" y="6341507"/>
            <a:ext cx="5835372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Deliver a low-cost, easily deployable solution that can be readily scaled for larger installations.</a:t>
            </a:r>
            <a:endParaRPr lang="en-US" sz="17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6E1A5-A719-39B9-3624-377CB932B83A}"/>
              </a:ext>
            </a:extLst>
          </p:cNvPr>
          <p:cNvSpPr/>
          <p:nvPr/>
        </p:nvSpPr>
        <p:spPr>
          <a:xfrm>
            <a:off x="12690088" y="7660887"/>
            <a:ext cx="1851102" cy="535259"/>
          </a:xfrm>
          <a:prstGeom prst="rect">
            <a:avLst/>
          </a:prstGeom>
          <a:solidFill>
            <a:srgbClr val="09151A"/>
          </a:solidFill>
          <a:ln>
            <a:solidFill>
              <a:srgbClr val="09151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84860"/>
            <a:ext cx="129028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Essential Hardware and Software Components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2821067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system relies on a minimal set of components for effective operation and connectivity.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3493532"/>
            <a:ext cx="740450" cy="74045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12739" y="3701772"/>
            <a:ext cx="332446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ESP32 Microcontroller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912739" y="4235291"/>
            <a:ext cx="5248156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core processing unit with integrated Wi-Fi for cloud connectivity.</a:t>
            </a:r>
            <a:endParaRPr lang="en-US" sz="19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9386" y="3493532"/>
            <a:ext cx="740450" cy="74045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518327" y="370177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Flame Sensor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8518327" y="4235291"/>
            <a:ext cx="5248275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Detects the infrared spectrum emitted by fire, providing a digital signal.</a:t>
            </a:r>
            <a:endParaRPr lang="en-US" sz="19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798" y="5518547"/>
            <a:ext cx="740450" cy="74045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912739" y="572678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Active Buzzer &amp; LED</a:t>
            </a:r>
            <a:endParaRPr lang="en-US" sz="2400" dirty="0"/>
          </a:p>
        </p:txBody>
      </p:sp>
      <p:sp>
        <p:nvSpPr>
          <p:cNvPr id="12" name="Text 7"/>
          <p:cNvSpPr/>
          <p:nvPr/>
        </p:nvSpPr>
        <p:spPr>
          <a:xfrm>
            <a:off x="1912739" y="6260306"/>
            <a:ext cx="5248156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Local alarm mechanisms for immediate audio-visual warnings.</a:t>
            </a:r>
            <a:endParaRPr lang="en-US" sz="19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9386" y="5518547"/>
            <a:ext cx="740450" cy="74045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518327" y="572678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Blynk IoT Platform</a:t>
            </a:r>
            <a:endParaRPr lang="en-US" sz="2400" dirty="0"/>
          </a:p>
        </p:txBody>
      </p:sp>
      <p:sp>
        <p:nvSpPr>
          <p:cNvPr id="15" name="Text 9"/>
          <p:cNvSpPr/>
          <p:nvPr/>
        </p:nvSpPr>
        <p:spPr>
          <a:xfrm>
            <a:off x="8518327" y="6260306"/>
            <a:ext cx="5248275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Cloud service and mobile application for data exchange, alerts, and system management.</a:t>
            </a:r>
            <a:endParaRPr lang="en-US" sz="19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70571-31F1-41E3-D63E-9056B413334E}"/>
              </a:ext>
            </a:extLst>
          </p:cNvPr>
          <p:cNvSpPr/>
          <p:nvPr/>
        </p:nvSpPr>
        <p:spPr>
          <a:xfrm>
            <a:off x="12623180" y="7496935"/>
            <a:ext cx="1906859" cy="598850"/>
          </a:xfrm>
          <a:prstGeom prst="rect">
            <a:avLst/>
          </a:prstGeom>
          <a:solidFill>
            <a:srgbClr val="09151A"/>
          </a:solidFill>
          <a:ln>
            <a:solidFill>
              <a:srgbClr val="09151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28662"/>
            <a:ext cx="11270337" cy="694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Physical Circuit Connections and Interface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863798" y="1978104"/>
            <a:ext cx="6432590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Wiring Diagram Summary (Digital Pins)</a:t>
            </a:r>
            <a:endParaRPr lang="en-US" sz="2600" dirty="0"/>
          </a:p>
        </p:txBody>
      </p:sp>
      <p:sp>
        <p:nvSpPr>
          <p:cNvPr id="4" name="Shape 2"/>
          <p:cNvSpPr/>
          <p:nvPr/>
        </p:nvSpPr>
        <p:spPr>
          <a:xfrm>
            <a:off x="863798" y="2644497"/>
            <a:ext cx="6852642" cy="3837861"/>
          </a:xfrm>
          <a:prstGeom prst="roundRect">
            <a:avLst>
              <a:gd name="adj" fmla="val 243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71418" y="2652117"/>
            <a:ext cx="6837402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93589" y="2792968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Component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4516041" y="2792968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ESP32 Pin (GPIO)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871418" y="3289221"/>
            <a:ext cx="6837402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93589" y="3430072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Flame Sensor (Digital Out)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4516041" y="3430072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D4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871418" y="3926324"/>
            <a:ext cx="6837402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93589" y="4067175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Alarm LED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4516041" y="4067175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D2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871418" y="4563428"/>
            <a:ext cx="6837402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93589" y="4704278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Active Buzzer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4516041" y="4704278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D5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871418" y="5200531"/>
            <a:ext cx="6837402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93589" y="5341382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Power (VCC)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4516041" y="5341382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3.3V</a:t>
            </a:r>
            <a:endParaRPr lang="en-US" sz="1700" dirty="0"/>
          </a:p>
        </p:txBody>
      </p:sp>
      <p:sp>
        <p:nvSpPr>
          <p:cNvPr id="20" name="Shape 18"/>
          <p:cNvSpPr/>
          <p:nvPr/>
        </p:nvSpPr>
        <p:spPr>
          <a:xfrm>
            <a:off x="871418" y="5837634"/>
            <a:ext cx="6837402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93589" y="5978485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Ground (GND)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4516041" y="5978485"/>
            <a:ext cx="2970728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GND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863798" y="6732270"/>
            <a:ext cx="6852642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ESP32 reads the sensor's digital output. A high signal indicates fire, triggering the local outputs (LED/Buzzer) and the remote alert (Blynk).</a:t>
            </a:r>
            <a:endParaRPr lang="en-US" sz="1350" dirty="0"/>
          </a:p>
        </p:txBody>
      </p:sp>
      <p:pic>
        <p:nvPicPr>
          <p:cNvPr id="2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6033" y="2005965"/>
            <a:ext cx="4957167" cy="4957167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7A1610A-AEA2-996D-C123-A56CAB438CAF}"/>
              </a:ext>
            </a:extLst>
          </p:cNvPr>
          <p:cNvSpPr/>
          <p:nvPr/>
        </p:nvSpPr>
        <p:spPr>
          <a:xfrm>
            <a:off x="12734693" y="7660888"/>
            <a:ext cx="1784195" cy="490653"/>
          </a:xfrm>
          <a:prstGeom prst="rect">
            <a:avLst/>
          </a:prstGeom>
          <a:solidFill>
            <a:srgbClr val="09151A"/>
          </a:solidFill>
          <a:ln>
            <a:solidFill>
              <a:srgbClr val="09151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6746" y="500301"/>
            <a:ext cx="10663237" cy="568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System Architecture: Data Flow and Connectivity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36746" y="1432679"/>
            <a:ext cx="13356908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system operates in a linear progression, ensuring swift detection and reliable transmission of critical status information.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753" y="1928336"/>
            <a:ext cx="13246775" cy="571238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83057" y="6557436"/>
            <a:ext cx="3005281" cy="375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Blynk Cloud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583057" y="5235112"/>
            <a:ext cx="3005281" cy="375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WiFi Link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583057" y="3926145"/>
            <a:ext cx="3005281" cy="375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ESP32 Gateway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583057" y="2603821"/>
            <a:ext cx="3005281" cy="375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Flame Sensor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36746" y="7337502"/>
            <a:ext cx="13356908" cy="1089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ESP32 serves as the gateway, collecting binary data from the flame sensor, encapsulating it, and securely pushing it to the Blynk Cloud over the local Wi-Fi network.</a:t>
            </a:r>
            <a:endParaRPr lang="en-US" sz="1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AB11D7-C9F1-AAF3-CE26-CDA0C32B5A73}"/>
              </a:ext>
            </a:extLst>
          </p:cNvPr>
          <p:cNvSpPr/>
          <p:nvPr/>
        </p:nvSpPr>
        <p:spPr>
          <a:xfrm>
            <a:off x="12678937" y="7761249"/>
            <a:ext cx="1806497" cy="379141"/>
          </a:xfrm>
          <a:prstGeom prst="rect">
            <a:avLst/>
          </a:prstGeom>
          <a:solidFill>
            <a:srgbClr val="09151A"/>
          </a:solidFill>
          <a:ln>
            <a:solidFill>
              <a:srgbClr val="09151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76313"/>
            <a:ext cx="6110168" cy="501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Step-by-Step Working Principle</a:t>
            </a:r>
            <a:endParaRPr lang="en-US" sz="3150" dirty="0"/>
          </a:p>
        </p:txBody>
      </p:sp>
      <p:sp>
        <p:nvSpPr>
          <p:cNvPr id="3" name="Shape 1"/>
          <p:cNvSpPr/>
          <p:nvPr/>
        </p:nvSpPr>
        <p:spPr>
          <a:xfrm>
            <a:off x="863798" y="1798558"/>
            <a:ext cx="641747" cy="962620"/>
          </a:xfrm>
          <a:prstGeom prst="roundRect">
            <a:avLst>
              <a:gd name="adj" fmla="val 36001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300" y="2129433"/>
            <a:ext cx="240625" cy="3007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65923" y="1958935"/>
            <a:ext cx="2005489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Detection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1665923" y="2305764"/>
            <a:ext cx="12100679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flame sensor, sensitive to infrared light at 760 nm to 1100 nm, instantly detects the signature of a fire source.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863798" y="2921556"/>
            <a:ext cx="641747" cy="962620"/>
          </a:xfrm>
          <a:prstGeom prst="roundRect">
            <a:avLst>
              <a:gd name="adj" fmla="val 36001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300" y="3252430"/>
            <a:ext cx="240625" cy="3007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665923" y="3081933"/>
            <a:ext cx="2005489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Signal Processing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1665923" y="3428762"/>
            <a:ext cx="12100679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ESP32 continuously monitors the sensor's digital pin using a simple </a:t>
            </a:r>
            <a:r>
              <a:rPr lang="en-US" sz="12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digitalRead()</a:t>
            </a: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function.</a:t>
            </a:r>
            <a:endParaRPr lang="en-US" sz="1250" dirty="0"/>
          </a:p>
        </p:txBody>
      </p:sp>
      <p:sp>
        <p:nvSpPr>
          <p:cNvPr id="11" name="Shape 7"/>
          <p:cNvSpPr/>
          <p:nvPr/>
        </p:nvSpPr>
        <p:spPr>
          <a:xfrm>
            <a:off x="863798" y="4044553"/>
            <a:ext cx="641747" cy="962620"/>
          </a:xfrm>
          <a:prstGeom prst="roundRect">
            <a:avLst>
              <a:gd name="adj" fmla="val 36001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300" y="4375428"/>
            <a:ext cx="240625" cy="30075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665923" y="4204930"/>
            <a:ext cx="2005489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Local Response</a:t>
            </a:r>
            <a:endParaRPr lang="en-US" sz="1550" dirty="0"/>
          </a:p>
        </p:txBody>
      </p:sp>
      <p:sp>
        <p:nvSpPr>
          <p:cNvPr id="14" name="Text 9"/>
          <p:cNvSpPr/>
          <p:nvPr/>
        </p:nvSpPr>
        <p:spPr>
          <a:xfrm>
            <a:off x="1665923" y="4551759"/>
            <a:ext cx="12100679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If a fire signal is confirmed, the ESP32 sets the digital pins for the LED (D2) and Buzzer (D5) to HIGH, activating the local alarm.</a:t>
            </a:r>
            <a:endParaRPr lang="en-US" sz="1250" dirty="0"/>
          </a:p>
        </p:txBody>
      </p:sp>
      <p:sp>
        <p:nvSpPr>
          <p:cNvPr id="15" name="Shape 10"/>
          <p:cNvSpPr/>
          <p:nvPr/>
        </p:nvSpPr>
        <p:spPr>
          <a:xfrm>
            <a:off x="863798" y="5167551"/>
            <a:ext cx="641747" cy="962620"/>
          </a:xfrm>
          <a:prstGeom prst="roundRect">
            <a:avLst>
              <a:gd name="adj" fmla="val 36001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300" y="5498425"/>
            <a:ext cx="240625" cy="300752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665923" y="5327928"/>
            <a:ext cx="2005489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Remote Alert</a:t>
            </a:r>
            <a:endParaRPr lang="en-US" sz="1550" dirty="0"/>
          </a:p>
        </p:txBody>
      </p:sp>
      <p:sp>
        <p:nvSpPr>
          <p:cNvPr id="18" name="Text 12"/>
          <p:cNvSpPr/>
          <p:nvPr/>
        </p:nvSpPr>
        <p:spPr>
          <a:xfrm>
            <a:off x="1665923" y="5674757"/>
            <a:ext cx="12100679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Simultaneously, the ESP32 communicates with the Blynk Cloud to execute a </a:t>
            </a:r>
            <a:r>
              <a:rPr lang="en-US" sz="12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Blynk.logEvent()</a:t>
            </a: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triggering a push notification to the user's mobile device.</a:t>
            </a:r>
            <a:endParaRPr lang="en-US" sz="1250" dirty="0"/>
          </a:p>
        </p:txBody>
      </p:sp>
      <p:sp>
        <p:nvSpPr>
          <p:cNvPr id="19" name="Shape 13"/>
          <p:cNvSpPr/>
          <p:nvPr/>
        </p:nvSpPr>
        <p:spPr>
          <a:xfrm>
            <a:off x="863798" y="6290548"/>
            <a:ext cx="641747" cy="962620"/>
          </a:xfrm>
          <a:prstGeom prst="roundRect">
            <a:avLst>
              <a:gd name="adj" fmla="val 36001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4300" y="6621423"/>
            <a:ext cx="240625" cy="300752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1665923" y="6450925"/>
            <a:ext cx="2005489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System Reset</a:t>
            </a:r>
            <a:endParaRPr lang="en-US" sz="1550" dirty="0"/>
          </a:p>
        </p:txBody>
      </p:sp>
      <p:sp>
        <p:nvSpPr>
          <p:cNvPr id="22" name="Text 15"/>
          <p:cNvSpPr/>
          <p:nvPr/>
        </p:nvSpPr>
        <p:spPr>
          <a:xfrm>
            <a:off x="1665923" y="6797754"/>
            <a:ext cx="12100679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Once the threat is removed and the sensor is clear, the system automatically resets the alarm outputs and reverts to continuous monitoring mode.</a:t>
            </a:r>
            <a:endParaRPr lang="en-US" sz="12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EFFF4DA-A876-1854-0658-C3524887DB6A}"/>
              </a:ext>
            </a:extLst>
          </p:cNvPr>
          <p:cNvSpPr/>
          <p:nvPr/>
        </p:nvSpPr>
        <p:spPr>
          <a:xfrm>
            <a:off x="12556273" y="7664273"/>
            <a:ext cx="1996068" cy="512956"/>
          </a:xfrm>
          <a:prstGeom prst="rect">
            <a:avLst/>
          </a:prstGeom>
          <a:solidFill>
            <a:srgbClr val="09151A"/>
          </a:solidFill>
          <a:ln>
            <a:solidFill>
              <a:srgbClr val="09151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2721" y="638532"/>
            <a:ext cx="7325320" cy="580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Code Implementation Highlights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812721" y="1664851"/>
            <a:ext cx="6275903" cy="891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Connectivity:</a:t>
            </a: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Requires pre-configured Wi-Fi SSID, password, and a unique Blynk Auth Token to establish secure communication with the cloud.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12721" y="2621399"/>
            <a:ext cx="6275903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Sensor Monitoring:</a:t>
            </a: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The main loop repeatedly checks the state of the flame sensor input pin.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812721" y="3280767"/>
            <a:ext cx="6275903" cy="899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Event Logging:</a:t>
            </a: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Upon detecting fire, the code triggers both local outputs and uses </a:t>
            </a:r>
            <a:r>
              <a:rPr lang="en-US" sz="14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Blynk.logEvent("fire_alert")</a:t>
            </a: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to send the specific notification.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812721" y="4244935"/>
            <a:ext cx="6275903" cy="891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Efficiency:</a:t>
            </a: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Using digital read is computationally light, allowing the ESP32 to maintain constant cloud connection with minimal latency.</a:t>
            </a:r>
            <a:endParaRPr lang="en-US" sz="14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9396" y="1706642"/>
            <a:ext cx="5020628" cy="5020628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586144" y="6982659"/>
            <a:ext cx="13004959" cy="789384"/>
          </a:xfrm>
          <a:prstGeom prst="roundRect">
            <a:avLst>
              <a:gd name="adj" fmla="val 9884"/>
            </a:avLst>
          </a:prstGeom>
          <a:solidFill>
            <a:srgbClr val="001D4D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458" y="7428190"/>
            <a:ext cx="232172" cy="18573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416368" y="7377351"/>
            <a:ext cx="12215574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 a robust system, the Blynk server can also be configured to send emails or SMS alerts as a secondary notification channel.</a:t>
            </a:r>
            <a:endParaRPr lang="en-US" sz="14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DC7CAA-FF1D-04FF-9C63-7C09C4460A9F}"/>
              </a:ext>
            </a:extLst>
          </p:cNvPr>
          <p:cNvSpPr/>
          <p:nvPr/>
        </p:nvSpPr>
        <p:spPr>
          <a:xfrm>
            <a:off x="12711966" y="7761249"/>
            <a:ext cx="1839951" cy="405486"/>
          </a:xfrm>
          <a:prstGeom prst="rect">
            <a:avLst/>
          </a:prstGeom>
          <a:solidFill>
            <a:srgbClr val="09151A"/>
          </a:solidFill>
          <a:ln>
            <a:solidFill>
              <a:srgbClr val="09151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6653" y="665202"/>
            <a:ext cx="7424142" cy="491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Benefits and Potential Applications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846653" y="1549479"/>
            <a:ext cx="2358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System Advantages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589" y="1996380"/>
            <a:ext cx="235744" cy="29479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57551" y="2021086"/>
            <a:ext cx="2163247" cy="245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Instant Global Alerting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1357551" y="2423874"/>
            <a:ext cx="5765840" cy="503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Notifications reach the user regardless of location, provided they have an internet connection.</a:t>
            </a:r>
            <a:endParaRPr lang="en-US" sz="1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589" y="3216771"/>
            <a:ext cx="235744" cy="29479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357551" y="3241477"/>
            <a:ext cx="1965365" cy="245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Affordable Hardware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1357551" y="3644265"/>
            <a:ext cx="5765840" cy="503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Low component cost makes this solution accessible for makers and mass deployment.</a:t>
            </a:r>
            <a:endParaRPr lang="en-US" sz="1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589" y="4437162"/>
            <a:ext cx="235744" cy="29479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357551" y="4461867"/>
            <a:ext cx="1965365" cy="245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Simple Integration</a:t>
            </a:r>
            <a:endParaRPr lang="en-US" sz="1500" dirty="0"/>
          </a:p>
        </p:txBody>
      </p:sp>
      <p:sp>
        <p:nvSpPr>
          <p:cNvPr id="12" name="Text 7"/>
          <p:cNvSpPr/>
          <p:nvPr/>
        </p:nvSpPr>
        <p:spPr>
          <a:xfrm>
            <a:off x="1357551" y="4864656"/>
            <a:ext cx="5765840" cy="503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Easy connection and setup with the Blynk IoT platform and minimal coding required.</a:t>
            </a:r>
            <a:endParaRPr lang="en-US" sz="12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589" y="5657552"/>
            <a:ext cx="235744" cy="29479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357551" y="5682258"/>
            <a:ext cx="2377083" cy="245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Low Power Consumption</a:t>
            </a:r>
            <a:endParaRPr lang="en-US" sz="1500" dirty="0"/>
          </a:p>
        </p:txBody>
      </p:sp>
      <p:sp>
        <p:nvSpPr>
          <p:cNvPr id="15" name="Text 9"/>
          <p:cNvSpPr/>
          <p:nvPr/>
        </p:nvSpPr>
        <p:spPr>
          <a:xfrm>
            <a:off x="1357551" y="6085046"/>
            <a:ext cx="5765840" cy="503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ESP32 is power-efficient, suitable for scenarios where continuous monitoring is required.</a:t>
            </a:r>
            <a:endParaRPr lang="en-US" sz="1200" dirty="0"/>
          </a:p>
        </p:txBody>
      </p:sp>
      <p:sp>
        <p:nvSpPr>
          <p:cNvPr id="16" name="Text 10"/>
          <p:cNvSpPr/>
          <p:nvPr/>
        </p:nvSpPr>
        <p:spPr>
          <a:xfrm>
            <a:off x="7514630" y="1549479"/>
            <a:ext cx="248376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Targeted Applications</a:t>
            </a:r>
            <a:endParaRPr lang="en-US" sz="18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2250" y="2152888"/>
            <a:ext cx="2003346" cy="2003346"/>
          </a:xfrm>
          <a:prstGeom prst="rect">
            <a:avLst/>
          </a:prstGeom>
        </p:spPr>
      </p:pic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1325" y="2152888"/>
            <a:ext cx="2003346" cy="2003346"/>
          </a:xfrm>
          <a:prstGeom prst="rect">
            <a:avLst/>
          </a:prstGeom>
        </p:spPr>
      </p:pic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80401" y="2152888"/>
            <a:ext cx="2003346" cy="2003346"/>
          </a:xfrm>
          <a:prstGeom prst="rect">
            <a:avLst/>
          </a:prstGeom>
        </p:spPr>
      </p:pic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22250" y="4281964"/>
            <a:ext cx="2003346" cy="2003346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7514630" y="6436757"/>
            <a:ext cx="6276737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Residential Homes and Apartments</a:t>
            </a:r>
            <a:endParaRPr lang="en-US" sz="1200" dirty="0"/>
          </a:p>
        </p:txBody>
      </p:sp>
      <p:sp>
        <p:nvSpPr>
          <p:cNvPr id="22" name="Text 12"/>
          <p:cNvSpPr/>
          <p:nvPr/>
        </p:nvSpPr>
        <p:spPr>
          <a:xfrm>
            <a:off x="7514630" y="6743343"/>
            <a:ext cx="6276737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Small-to-Medium Enterprises (Offices)</a:t>
            </a:r>
            <a:endParaRPr lang="en-US" sz="1200" dirty="0"/>
          </a:p>
        </p:txBody>
      </p:sp>
      <p:sp>
        <p:nvSpPr>
          <p:cNvPr id="23" name="Text 13"/>
          <p:cNvSpPr/>
          <p:nvPr/>
        </p:nvSpPr>
        <p:spPr>
          <a:xfrm>
            <a:off x="7514630" y="7049929"/>
            <a:ext cx="6276737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High-Value Areas (Data Centers &amp; Server Rooms)</a:t>
            </a:r>
            <a:endParaRPr lang="en-US" sz="1200" dirty="0"/>
          </a:p>
        </p:txBody>
      </p:sp>
      <p:sp>
        <p:nvSpPr>
          <p:cNvPr id="24" name="Text 14"/>
          <p:cNvSpPr/>
          <p:nvPr/>
        </p:nvSpPr>
        <p:spPr>
          <a:xfrm>
            <a:off x="7514630" y="7356515"/>
            <a:ext cx="6276737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Public Buildings (Schools and Hospitals)</a:t>
            </a:r>
            <a:endParaRPr lang="en-US" sz="12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7323CB5-E68C-0DD1-00B3-6E81B69E0195}"/>
              </a:ext>
            </a:extLst>
          </p:cNvPr>
          <p:cNvSpPr/>
          <p:nvPr/>
        </p:nvSpPr>
        <p:spPr>
          <a:xfrm>
            <a:off x="12612029" y="7694341"/>
            <a:ext cx="1929161" cy="457200"/>
          </a:xfrm>
          <a:prstGeom prst="rect">
            <a:avLst/>
          </a:prstGeom>
          <a:solidFill>
            <a:srgbClr val="09151A"/>
          </a:solidFill>
          <a:ln>
            <a:solidFill>
              <a:srgbClr val="09151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856</Words>
  <Application>Microsoft Office PowerPoint</Application>
  <PresentationFormat>Custom</PresentationFormat>
  <Paragraphs>99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Consolas</vt:lpstr>
      <vt:lpstr>Merriweather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Atharva Tripathi</dc:creator>
  <cp:lastModifiedBy>Atharva Tripathi</cp:lastModifiedBy>
  <cp:revision>4</cp:revision>
  <dcterms:created xsi:type="dcterms:W3CDTF">2025-10-13T04:06:19Z</dcterms:created>
  <dcterms:modified xsi:type="dcterms:W3CDTF">2025-10-13T04:22:22Z</dcterms:modified>
</cp:coreProperties>
</file>